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307" r:id="rId10"/>
    <p:sldId id="262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263" r:id="rId20"/>
    <p:sldId id="264" r:id="rId21"/>
    <p:sldId id="265" r:id="rId22"/>
    <p:sldId id="266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edium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5F5136-8538-471F-AC66-BAA770B25394}">
  <a:tblStyle styleId="{165F5136-8538-471F-AC66-BAA770B253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654" y="15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27994A0-51AE-AAFE-3D22-AB68649C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D49A96BC-CF86-26DE-C8DC-5DA7C1AB1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6928214-34A3-26A6-8F62-3FF704C54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Филиалы 1 и 5 в будущем при проверке </a:t>
            </a:r>
            <a:r>
              <a:rPr lang="en-US" dirty="0"/>
              <a:t>phase3 </a:t>
            </a:r>
            <a:r>
              <a:rPr lang="ru-RU" dirty="0"/>
              <a:t>должны стать промежуточными хабами (когда устройство одновременно хаб для своего региона и </a:t>
            </a:r>
            <a:r>
              <a:rPr lang="ru-RU" dirty="0" err="1"/>
              <a:t>спок</a:t>
            </a:r>
            <a:r>
              <a:rPr lang="ru-RU" dirty="0"/>
              <a:t> для вышестоящего центрального хаба)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51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859D55A1-636F-62A1-7720-FB4B6281E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F38477EE-A40F-F3A1-3D9A-AFB48C6EE0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B7834B9-D6F6-B259-4F3F-5415C3E4A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716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F9ED6D1-7F54-A0F9-1C65-8EBD7F2DD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278C48DA-22CA-FE58-9FE7-CA6686944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F01C1922-ED88-E80B-1CF6-076740FA5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73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E25E5CB-7E5E-0BC3-C628-8F6D71ED3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36D7681-6A7D-9342-031B-43342122C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AAB53D0E-4088-8282-A9A3-C57F0347F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6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7E841A2-C82C-969E-5CB3-F216F6DDE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611D9F9E-E90A-8E69-480C-9C7A29A2CC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AF3CFD9-18E5-AEDD-D3BF-655228530F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896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B042DCBE-4481-E8CA-674F-43E27D7D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78070396-F75B-5DED-3394-1AE123B76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9881DDCA-CB28-947C-4E02-70440F3E50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493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F956AD1C-3A2F-1B59-E88A-91AFB30E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6A81DD2C-633D-8002-710B-1BB3183A0A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9DF9587-F0C6-118C-E8FF-9AE4736BB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934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C1D48CC6-08C8-2502-E94E-BAC9AF889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>
            <a:extLst>
              <a:ext uri="{FF2B5EF4-FFF2-40B4-BE49-F238E27FC236}">
                <a16:creationId xmlns:a16="http://schemas.microsoft.com/office/drawing/2014/main" id="{9D167E3A-F8D3-85A2-A44B-B452909D0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>
            <a:extLst>
              <a:ext uri="{FF2B5EF4-FFF2-40B4-BE49-F238E27FC236}">
                <a16:creationId xmlns:a16="http://schemas.microsoft.com/office/drawing/2014/main" id="{E333B606-2D32-31F3-859E-13A2D1BBA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064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A47C3307-EEDE-2651-50AE-7CD932DB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B4A5BBF-1894-3625-53B9-9A2CD50C19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2E9F3DE-92EE-1588-E407-E2DB3C562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93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{165F5136-8538-471F-AC66-BAA770B25394}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{165F5136-8538-471F-AC66-BAA770B25394}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территориально распределенной сети компании при помощи технологии DMVPN на оборудовании "С-Терра Шлюз" 5.0 и маршрутизаторах Cisco Systems</a:t>
            </a: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75907"/>
            <a:ext cx="2407800" cy="35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C8A45D7B-8314-3CCC-65A2-4BC2B7F6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0D539D75-6B26-1653-65EE-5B27DDA463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получилось. Схемы филиалов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F9C4CD-EDE3-00B5-334D-ACF1A16B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5984"/>
            <a:ext cx="8382000" cy="30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6FAED97D-166B-9E7E-6876-04A8C03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4458BDB-6E81-FA07-0873-8C16A5E47F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получилось. Схема условного Интернета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96FF0-E3C3-7038-C0A0-5C41C2ECB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31" y="1217814"/>
            <a:ext cx="6205537" cy="27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20307DBB-4FBB-7AD8-63B1-4A0143BC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62A8188B-D2F0-DF84-14BD-B3B71C112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получилось. </a:t>
            </a:r>
            <a:r>
              <a:rPr lang="en-US" sz="3000" dirty="0"/>
              <a:t>IPsec/IKEv2 </a:t>
            </a:r>
            <a:r>
              <a:rPr lang="ru-RU" sz="3000" dirty="0"/>
              <a:t>на</a:t>
            </a:r>
            <a:r>
              <a:rPr lang="en-US" sz="3000" dirty="0"/>
              <a:t> Hub1 </a:t>
            </a:r>
            <a:r>
              <a:rPr lang="ru-RU" sz="3000" dirty="0"/>
              <a:t>и </a:t>
            </a:r>
            <a:r>
              <a:rPr lang="en-US" sz="3000" dirty="0"/>
              <a:t>Hub2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527840-96A8-A6F1-A94B-4F5817CF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27" y="2993727"/>
            <a:ext cx="4979146" cy="19926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EC598D-1C72-4473-F66A-8BDCA7EE1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12" y="1058290"/>
            <a:ext cx="4914899" cy="324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7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5204B9B-E5F3-9E66-32D5-1C7E08E88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5F12D5BE-B801-BB32-192B-323626D97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получилось. </a:t>
            </a:r>
            <a:r>
              <a:rPr lang="en-US" sz="3000" dirty="0"/>
              <a:t>DMVPN. NHRP </a:t>
            </a:r>
            <a:r>
              <a:rPr lang="ru-RU" sz="3000" dirty="0"/>
              <a:t>на</a:t>
            </a:r>
            <a:r>
              <a:rPr lang="en-US" sz="3000" dirty="0"/>
              <a:t> Hub1 </a:t>
            </a:r>
            <a:r>
              <a:rPr lang="ru-RU" sz="3000" dirty="0"/>
              <a:t>и </a:t>
            </a:r>
            <a:r>
              <a:rPr lang="en-US" sz="3000" dirty="0"/>
              <a:t>Hub2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C79D81-D7D5-F56E-0049-D7136F698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61" y="1979499"/>
            <a:ext cx="4714875" cy="20226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2F24C-6773-E942-2F7D-DD5E6373B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37" y="966786"/>
            <a:ext cx="1697600" cy="40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1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31D835B-4512-522A-ACB9-DC128C07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81227E2-4674-A014-AE70-457111C1D3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получилось. </a:t>
            </a:r>
            <a:r>
              <a:rPr lang="en-US" sz="3000" dirty="0"/>
              <a:t>DMVPN. BGP/OSPF </a:t>
            </a:r>
            <a:r>
              <a:rPr lang="ru-RU" sz="3000" dirty="0"/>
              <a:t>на</a:t>
            </a:r>
            <a:r>
              <a:rPr lang="en-US" sz="3000" dirty="0"/>
              <a:t> Hub1 </a:t>
            </a:r>
            <a:r>
              <a:rPr lang="ru-RU" sz="3000" dirty="0"/>
              <a:t>и </a:t>
            </a:r>
            <a:r>
              <a:rPr lang="en-US" sz="3000" dirty="0"/>
              <a:t>Hub2</a:t>
            </a:r>
            <a:endParaRPr sz="3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6DEBD1-DF5C-3D59-4FFD-21270ACB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009650"/>
            <a:ext cx="3706208" cy="39380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B08300-4AC2-0C5D-E3C4-96FE917B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750" y="1008526"/>
            <a:ext cx="3581400" cy="39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6FE14BA1-E67D-B236-D055-CEFB71E8B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C4ECFEA2-86CE-5D1D-D2C8-D4349A125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получилось. </a:t>
            </a:r>
            <a:r>
              <a:rPr lang="en-US" sz="3000" dirty="0"/>
              <a:t>IPsec/IKEv2/DMVPN </a:t>
            </a:r>
            <a:r>
              <a:rPr lang="ru-RU" sz="3000" dirty="0"/>
              <a:t>на</a:t>
            </a:r>
            <a:r>
              <a:rPr lang="en-US" sz="3000" dirty="0"/>
              <a:t> Spoke1 (</a:t>
            </a:r>
            <a:r>
              <a:rPr lang="ru-RU" sz="3000" dirty="0"/>
              <a:t>С-Терра</a:t>
            </a:r>
            <a:r>
              <a:rPr lang="en-US" sz="3000" dirty="0"/>
              <a:t>)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8B7436-B399-7937-A81D-C352F67A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14" y="1426624"/>
            <a:ext cx="3178136" cy="3614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CF7CAD-0B8C-4C2E-59F0-B314D2264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033" y="2217820"/>
            <a:ext cx="4145411" cy="18183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7F6967-985D-5BD0-68FA-94378B5C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88" y="1419828"/>
            <a:ext cx="2710886" cy="362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34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1E047093-4B0A-42AB-C1CC-EB08D09BC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A590C8C7-25E0-1D92-84E3-F65926C93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получилось. </a:t>
            </a:r>
            <a:r>
              <a:rPr lang="en-US" sz="3000" dirty="0"/>
              <a:t>IPsec/IKEv2/DMVPN </a:t>
            </a:r>
            <a:r>
              <a:rPr lang="ru-RU" sz="3000" dirty="0"/>
              <a:t>на</a:t>
            </a:r>
            <a:r>
              <a:rPr lang="en-US" sz="3000" dirty="0"/>
              <a:t> Spoke</a:t>
            </a:r>
            <a:r>
              <a:rPr lang="ru-RU" sz="3000" dirty="0"/>
              <a:t>5</a:t>
            </a:r>
            <a:r>
              <a:rPr lang="en-US" sz="3000" dirty="0"/>
              <a:t> (Cisco)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E81CA0-158F-A8DA-A399-39E1FEE0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7" y="1671244"/>
            <a:ext cx="3307619" cy="30198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6DB876-6F44-B781-91FB-8F9220E5C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01" y="1090612"/>
            <a:ext cx="4076590" cy="3905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07A22C-80BF-1D48-9EBE-D9F7C34AA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118" y="1946666"/>
            <a:ext cx="3110032" cy="18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4176856536"/>
              </p:ext>
            </p:extLst>
          </p:nvPr>
        </p:nvGraphicFramePr>
        <p:xfrm>
          <a:off x="952500" y="1718400"/>
          <a:ext cx="7239000" cy="3177928"/>
        </p:xfrm>
        <a:graphic>
          <a:graphicData uri="http://schemas.openxmlformats.org/drawingml/2006/table">
            <a:tbl>
              <a:tblPr>
                <a:noFill/>
                <a:tableStyleId>{165F5136-8538-471F-AC66-BAA770B25394}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проекта по проверке совместимости «С-Терра Шлюз» с маршрутизаторами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Cisco Systems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рамках технологии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DMVPN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была достигнута, поставленные задачи – выполнены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 выполнении проекта была найдена особенность работы маршрутизаторов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Cisco Systems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находящихся за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NAT,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связи чем была доработана реализация протокола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NHRP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«С-Терра Шлюз» для обеспечения полной совместимости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Следующим этапом планируется проверка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phase3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96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br>
              <a:rPr lang="ru" sz="2400" dirty="0"/>
            </a:br>
            <a:r>
              <a:rPr lang="ru" sz="2400" dirty="0"/>
              <a:t>Тема: по</a:t>
            </a:r>
            <a:r>
              <a:rPr lang="ru-RU" sz="2400" dirty="0"/>
              <a:t>строение территориально распределенной сети компании при помощи технологии DMVPN на оборудовании "С-Терра Шлюз" 5.0 и маршрутизаторах Cisco Systems</a:t>
            </a:r>
            <a:br>
              <a:rPr lang="ru-RU" sz="30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Владислав Новиков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Разрабатываю 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DMVPN 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компании «С-Терра СиЭсПи»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FE353B-035C-D72D-5384-DDE63BD1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2486025"/>
            <a:ext cx="2205037" cy="22050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851995371"/>
              </p:ext>
            </p:extLst>
          </p:nvPr>
        </p:nvGraphicFramePr>
        <p:xfrm>
          <a:off x="952500" y="2382125"/>
          <a:ext cx="7239000" cy="2840713"/>
        </p:xfrm>
        <a:graphic>
          <a:graphicData uri="http://schemas.openxmlformats.org/drawingml/2006/table">
            <a:tbl>
              <a:tblPr>
                <a:noFill/>
                <a:tableStyleId>{165F5136-8538-471F-AC66-BAA770B25394}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 основные схемы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подключения филиалов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(spokes)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центрального офиса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hubs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 к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Интернет провайдерам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Выбрать протокол динамической маршрутизации, используемый в облаке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DMVPN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 схему резервирования устройств (хабов) в центральном офисе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Собрать схему и проверить на совместимость вторую фазу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DMVPN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сделать выводы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05336"/>
            <a:ext cx="5887500" cy="9958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проверить на совместимость криптомаршрутизаторы «С-Терра Шлюз» версии 5.0 и маршрутизаторы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Cisco Systems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в рамках технологии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DMVPN (phase2)</a:t>
            </a:r>
            <a:endParaRPr lang="ru-RU"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905193222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{165F5136-8538-471F-AC66-BAA770B25394}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DMVPN (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mGRE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/NHRP)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IPsec/IKEv2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PKI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выделенный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CA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базе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OpenSSL)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iBGP/eBGP/OSPF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NAT/IP SLA/VRF/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MultiWAN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С-Терра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ru-RU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>
          <a:extLst>
            <a:ext uri="{FF2B5EF4-FFF2-40B4-BE49-F238E27FC236}">
              <a16:creationId xmlns:a16="http://schemas.microsoft.com/office/drawing/2014/main" id="{3290CAA2-F97E-9036-E8D1-ABF83D97F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>
            <a:extLst>
              <a:ext uri="{FF2B5EF4-FFF2-40B4-BE49-F238E27FC236}">
                <a16:creationId xmlns:a16="http://schemas.microsoft.com/office/drawing/2014/main" id="{D6CD49F7-F1E6-83B5-E170-D763B06EF4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462600"/>
            <a:ext cx="2059575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>
            <a:extLst>
              <a:ext uri="{FF2B5EF4-FFF2-40B4-BE49-F238E27FC236}">
                <a16:creationId xmlns:a16="http://schemas.microsoft.com/office/drawing/2014/main" id="{DF1FD660-F875-9AB3-CB6C-2131E00F08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2175797"/>
            <a:ext cx="2059575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>
            <a:extLst>
              <a:ext uri="{FF2B5EF4-FFF2-40B4-BE49-F238E27FC236}">
                <a16:creationId xmlns:a16="http://schemas.microsoft.com/office/drawing/2014/main" id="{3497A885-CB2B-7A7D-D16F-6BE7AB395C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0" y="2852067"/>
            <a:ext cx="2059575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>
            <a:extLst>
              <a:ext uri="{FF2B5EF4-FFF2-40B4-BE49-F238E27FC236}">
                <a16:creationId xmlns:a16="http://schemas.microsoft.com/office/drawing/2014/main" id="{CB84AD0B-3BC6-DF6F-FABA-1EB620A492A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50" y="3519916"/>
            <a:ext cx="2059575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>
            <a:extLst>
              <a:ext uri="{FF2B5EF4-FFF2-40B4-BE49-F238E27FC236}">
                <a16:creationId xmlns:a16="http://schemas.microsoft.com/office/drawing/2014/main" id="{A8310379-2CC4-8E4D-1E91-E9DE283DCF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50" y="4187778"/>
            <a:ext cx="2059575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>
            <a:extLst>
              <a:ext uri="{FF2B5EF4-FFF2-40B4-BE49-F238E27FC236}">
                <a16:creationId xmlns:a16="http://schemas.microsoft.com/office/drawing/2014/main" id="{7DB238A7-4675-51FB-8F5A-C93A1EF6A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Основные этапы</a:t>
            </a:r>
            <a:r>
              <a:rPr lang="ru" dirty="0"/>
              <a:t> проекта</a:t>
            </a:r>
            <a:endParaRPr dirty="0"/>
          </a:p>
        </p:txBody>
      </p:sp>
      <p:sp>
        <p:nvSpPr>
          <p:cNvPr id="543" name="Google Shape;543;p69">
            <a:extLst>
              <a:ext uri="{FF2B5EF4-FFF2-40B4-BE49-F238E27FC236}">
                <a16:creationId xmlns:a16="http://schemas.microsoft.com/office/drawing/2014/main" id="{ED58A503-88CC-0BDF-669E-DA29A3263023}"/>
              </a:ext>
            </a:extLst>
          </p:cNvPr>
          <p:cNvSpPr txBox="1"/>
          <p:nvPr/>
        </p:nvSpPr>
        <p:spPr>
          <a:xfrm>
            <a:off x="762000" y="1498416"/>
            <a:ext cx="15835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Разработка схемы</a:t>
            </a:r>
            <a:endParaRPr sz="105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>
            <a:extLst>
              <a:ext uri="{FF2B5EF4-FFF2-40B4-BE49-F238E27FC236}">
                <a16:creationId xmlns:a16="http://schemas.microsoft.com/office/drawing/2014/main" id="{9A551C5A-1559-A250-2D78-FF741E69C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663456"/>
              </p:ext>
            </p:extLst>
          </p:nvPr>
        </p:nvGraphicFramePr>
        <p:xfrm>
          <a:off x="2786062" y="1435100"/>
          <a:ext cx="5489213" cy="3214665"/>
        </p:xfrm>
        <a:graphic>
          <a:graphicData uri="http://schemas.openxmlformats.org/drawingml/2006/table">
            <a:tbl>
              <a:tblPr>
                <a:noFill/>
                <a:tableStyleId>{165F5136-8538-471F-AC66-BAA770B25394}</a:tableStyleId>
              </a:tblPr>
              <a:tblGrid>
                <a:gridCol w="548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Определение основных схем подключения филиалов (</a:t>
                      </a:r>
                      <a:r>
                        <a:rPr lang="ru-RU" sz="1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spokes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 и центрального офиса (</a:t>
                      </a:r>
                      <a:r>
                        <a:rPr lang="ru-RU" sz="1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hubs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 к Интернет провайдерам, определение схемы резервирования устройств в центральном офисе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связности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филиалами, между филиалами и центральными офисами, настройка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eBGP, NAT, VRF</a:t>
                      </a:r>
                      <a:endParaRPr sz="15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multipoint GRE, NHRP, iBGP, OSPF, 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проверка работы без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IPsec.</a:t>
                      </a:r>
                      <a:endParaRPr sz="15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Развертывание корневого удостоверяющего центра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УЦ\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CA)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устройстве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Hub1 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базе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OpenSSL.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Выпуск сертификатов на все устройства, настройка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IPsec/IKEv2</a:t>
                      </a:r>
                      <a:endParaRPr sz="15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Проверка работы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DMVPN c IPsec/IKEv2 (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С-Терра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&lt;---&gt; Cisco),</a:t>
                      </a:r>
                      <a:r>
                        <a:rPr lang="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проверка отказа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Hub1, 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проверка работы через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NAT (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С-Терра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&lt;---&gt; Cisco),</a:t>
                      </a:r>
                      <a:r>
                        <a:rPr lang="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проверка отказа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ISP</a:t>
                      </a:r>
                      <a:endParaRPr sz="15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Google Shape;543;p69">
            <a:extLst>
              <a:ext uri="{FF2B5EF4-FFF2-40B4-BE49-F238E27FC236}">
                <a16:creationId xmlns:a16="http://schemas.microsoft.com/office/drawing/2014/main" id="{8F2CF28C-0ED4-7253-EA92-CA1A0EA98B73}"/>
              </a:ext>
            </a:extLst>
          </p:cNvPr>
          <p:cNvSpPr txBox="1"/>
          <p:nvPr/>
        </p:nvSpPr>
        <p:spPr>
          <a:xfrm>
            <a:off x="762000" y="2206995"/>
            <a:ext cx="15835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Настройка связности</a:t>
            </a:r>
            <a:endParaRPr sz="105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543;p69">
            <a:extLst>
              <a:ext uri="{FF2B5EF4-FFF2-40B4-BE49-F238E27FC236}">
                <a16:creationId xmlns:a16="http://schemas.microsoft.com/office/drawing/2014/main" id="{A104EE9D-3D9C-CA83-6118-DB95383C54D0}"/>
              </a:ext>
            </a:extLst>
          </p:cNvPr>
          <p:cNvSpPr txBox="1"/>
          <p:nvPr/>
        </p:nvSpPr>
        <p:spPr>
          <a:xfrm>
            <a:off x="600400" y="2888994"/>
            <a:ext cx="1959737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en-US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DMVPN (phase2)</a:t>
            </a:r>
            <a:endParaRPr sz="105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543;p69">
            <a:extLst>
              <a:ext uri="{FF2B5EF4-FFF2-40B4-BE49-F238E27FC236}">
                <a16:creationId xmlns:a16="http://schemas.microsoft.com/office/drawing/2014/main" id="{776F3ED7-4516-0DF9-99AF-791096732708}"/>
              </a:ext>
            </a:extLst>
          </p:cNvPr>
          <p:cNvSpPr txBox="1"/>
          <p:nvPr/>
        </p:nvSpPr>
        <p:spPr>
          <a:xfrm>
            <a:off x="716450" y="3555732"/>
            <a:ext cx="15835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</a:t>
            </a:r>
            <a:r>
              <a:rPr lang="en-US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lang="ru" sz="105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Настройка</a:t>
            </a:r>
            <a:r>
              <a:rPr lang="en-US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IPsec</a:t>
            </a:r>
            <a:endParaRPr sz="105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543;p69">
            <a:extLst>
              <a:ext uri="{FF2B5EF4-FFF2-40B4-BE49-F238E27FC236}">
                <a16:creationId xmlns:a16="http://schemas.microsoft.com/office/drawing/2014/main" id="{FFA01F72-A04E-4323-8CB6-7CEE9B801DC7}"/>
              </a:ext>
            </a:extLst>
          </p:cNvPr>
          <p:cNvSpPr txBox="1"/>
          <p:nvPr/>
        </p:nvSpPr>
        <p:spPr>
          <a:xfrm>
            <a:off x="752387" y="4223594"/>
            <a:ext cx="15835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</a:t>
            </a:r>
            <a:r>
              <a:rPr lang="en-US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lang="ru" sz="105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Проверка</a:t>
            </a:r>
            <a:endParaRPr sz="105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969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получилось. Общая схема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1BE9B8-69CB-AB4F-5587-E612786A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86" y="992603"/>
            <a:ext cx="4912627" cy="3927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60F7B91F-9EBE-8373-AEEF-61112E40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6D82BFC-C186-9F29-9976-DF0075BDD9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получилось. Схема центрального офиса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EBE164-3B4A-5FF0-D38C-9B885A00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562" y="992726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356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5930</TotalTime>
  <Words>555</Words>
  <Application>Microsoft Office PowerPoint</Application>
  <PresentationFormat>Экран (16:9)</PresentationFormat>
  <Paragraphs>75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Roboto</vt:lpstr>
      <vt:lpstr>Roboto Medium</vt:lpstr>
      <vt:lpstr>Arial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территориально распределенной сети компании при помощи технологии DMVPN на оборудовании "С-Терра Шлюз" 5.0 и маршрутизаторах Cisco Systems    </vt:lpstr>
      <vt:lpstr>План защиты</vt:lpstr>
      <vt:lpstr>Презентация PowerPoint</vt:lpstr>
      <vt:lpstr>Какие технологии использовались</vt:lpstr>
      <vt:lpstr>Основные этапы проекта</vt:lpstr>
      <vt:lpstr>Что получилось. Общая схема</vt:lpstr>
      <vt:lpstr>Что получилось. Схема центрального офиса</vt:lpstr>
      <vt:lpstr>Что получилось. Схемы филиалов</vt:lpstr>
      <vt:lpstr>Что получилось. Схема условного Интернета</vt:lpstr>
      <vt:lpstr>Что получилось. IPsec/IKEv2 на Hub1 и Hub2</vt:lpstr>
      <vt:lpstr>Что получилось. DMVPN. NHRP на Hub1 и Hub2</vt:lpstr>
      <vt:lpstr>Что получилось. DMVPN. BGP/OSPF на Hub1 и Hub2</vt:lpstr>
      <vt:lpstr>Что получилось. IPsec/IKEv2/DMVPN на Spoke1 (С-Терра)</vt:lpstr>
      <vt:lpstr>Что получилось. IPsec/IKEv2/DMVPN на Spoke5 (Cisco)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Sky</cp:lastModifiedBy>
  <cp:revision>18</cp:revision>
  <dcterms:modified xsi:type="dcterms:W3CDTF">2025-04-07T18:01:59Z</dcterms:modified>
</cp:coreProperties>
</file>